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40"/>
  </p:notesMasterIdLst>
  <p:handoutMasterIdLst>
    <p:handoutMasterId r:id="rId41"/>
  </p:handoutMasterIdLst>
  <p:sldIdLst>
    <p:sldId id="279" r:id="rId2"/>
    <p:sldId id="280" r:id="rId3"/>
    <p:sldId id="285" r:id="rId4"/>
    <p:sldId id="340" r:id="rId5"/>
    <p:sldId id="318" r:id="rId6"/>
    <p:sldId id="353" r:id="rId7"/>
    <p:sldId id="344" r:id="rId8"/>
    <p:sldId id="341" r:id="rId9"/>
    <p:sldId id="366" r:id="rId10"/>
    <p:sldId id="354" r:id="rId11"/>
    <p:sldId id="345" r:id="rId12"/>
    <p:sldId id="356" r:id="rId13"/>
    <p:sldId id="355" r:id="rId14"/>
    <p:sldId id="346" r:id="rId15"/>
    <p:sldId id="357" r:id="rId16"/>
    <p:sldId id="358" r:id="rId17"/>
    <p:sldId id="348" r:id="rId18"/>
    <p:sldId id="367" r:id="rId19"/>
    <p:sldId id="359" r:id="rId20"/>
    <p:sldId id="362" r:id="rId21"/>
    <p:sldId id="363" r:id="rId22"/>
    <p:sldId id="365" r:id="rId23"/>
    <p:sldId id="364" r:id="rId24"/>
    <p:sldId id="347" r:id="rId25"/>
    <p:sldId id="349" r:id="rId26"/>
    <p:sldId id="350" r:id="rId27"/>
    <p:sldId id="351" r:id="rId28"/>
    <p:sldId id="352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42" r:id="rId38"/>
    <p:sldId id="361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333FF"/>
    <a:srgbClr val="000099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240" autoAdjust="0"/>
  </p:normalViewPr>
  <p:slideViewPr>
    <p:cSldViewPr>
      <p:cViewPr varScale="1">
        <p:scale>
          <a:sx n="59" d="100"/>
          <a:sy n="59" d="100"/>
        </p:scale>
        <p:origin x="-1374" y="-90"/>
      </p:cViewPr>
      <p:guideLst>
        <p:guide orient="horz" pos="134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911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6D32C74-E421-4EE8-B676-5FB768376CCF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24EA1A6-770E-4F08-986B-851BD268EA79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pitchFamily="-110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pitchFamily="-110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pitchFamily="-110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pitchFamily="-110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pitchFamily="-110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427ED-73AB-4D9F-A45D-137B662CC663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r>
              <a:rPr lang="en-US" dirty="0" smtClean="0"/>
              <a:t>C &amp;</a:t>
            </a:r>
            <a:r>
              <a:rPr lang="en-US" baseline="0" dirty="0" smtClean="0"/>
              <a:t> B Machinery Starting the Business.wmv / </a:t>
            </a:r>
            <a:r>
              <a:rPr lang="en-US" dirty="0" smtClean="0"/>
              <a:t>C &amp;</a:t>
            </a:r>
            <a:r>
              <a:rPr lang="en-US" baseline="0" dirty="0" smtClean="0"/>
              <a:t> B Machinery Starting the Business.mp4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&amp; B Machinery Philosophy</a:t>
            </a:r>
            <a:r>
              <a:rPr lang="en-US" baseline="0" dirty="0" smtClean="0"/>
              <a:t> of Entrepreneurship.wmv / </a:t>
            </a:r>
            <a:r>
              <a:rPr lang="en-US" dirty="0" smtClean="0"/>
              <a:t>C &amp; B Machinery Philosophy</a:t>
            </a:r>
            <a:r>
              <a:rPr lang="en-US" baseline="0" dirty="0" smtClean="0"/>
              <a:t> of Entrepreneurship.mp4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&amp; B Machinery The Creative</a:t>
            </a:r>
            <a:r>
              <a:rPr lang="en-US" baseline="0" dirty="0" smtClean="0"/>
              <a:t> Process.wmv / </a:t>
            </a:r>
            <a:r>
              <a:rPr lang="en-US" dirty="0" smtClean="0"/>
              <a:t>C &amp; B Machinery The Creative</a:t>
            </a:r>
            <a:r>
              <a:rPr lang="en-US" baseline="0" dirty="0" smtClean="0"/>
              <a:t> Process.mp4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&amp; B Machinery The </a:t>
            </a:r>
            <a:r>
              <a:rPr lang="en-US" dirty="0" err="1" smtClean="0"/>
              <a:t>Intrapreneurial</a:t>
            </a:r>
            <a:r>
              <a:rPr lang="en-US" baseline="0" dirty="0" smtClean="0"/>
              <a:t> Engineer.wmv / </a:t>
            </a:r>
            <a:r>
              <a:rPr lang="en-US" dirty="0" smtClean="0"/>
              <a:t>C &amp; B Machinery The </a:t>
            </a:r>
            <a:r>
              <a:rPr lang="en-US" dirty="0" err="1" smtClean="0"/>
              <a:t>Intrapreneurial</a:t>
            </a:r>
            <a:r>
              <a:rPr lang="en-US" baseline="0" dirty="0" smtClean="0"/>
              <a:t> Engineer</a:t>
            </a:r>
            <a:r>
              <a:rPr lang="en-US" dirty="0" smtClean="0"/>
              <a:t>.mp4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&amp; B Machinery Intellectual Property.wmv / C &amp; B Machinery Intellectual Property.mp4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&amp; B The New Generation of Engineers.wmv / C &amp; B The New Generation of Engineers.mp4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Longer video clip; include</a:t>
            </a:r>
            <a:r>
              <a:rPr lang="en-US" baseline="0" dirty="0" smtClean="0"/>
              <a:t> if </a:t>
            </a:r>
            <a:r>
              <a:rPr lang="en-US" baseline="0" smtClean="0"/>
              <a:t>time permits.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you find a great way to tie this case into your case, please </a:t>
            </a:r>
            <a:r>
              <a:rPr lang="en-US" smtClean="0"/>
              <a:t>share it!!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&amp; B Machinery The Wheel Change Cart.wmv / C &amp; B Machinery The Wheel Change Cart.mp4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AA23B6-C464-4B66-B581-BEFA01E9FD48}" type="slidenum">
              <a:rPr lang="en-US"/>
              <a:pPr/>
              <a:t>8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AA23B6-C464-4B66-B581-BEFA01E9FD48}" type="slidenum">
              <a:rPr lang="en-US"/>
              <a:pPr/>
              <a:t>9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 UDM, Engineering</a:t>
            </a:r>
            <a:r>
              <a:rPr lang="en-US" baseline="0" dirty="0" smtClean="0"/>
              <a:t> Ethics is a required course</a:t>
            </a:r>
          </a:p>
          <a:p>
            <a:endParaRPr lang="en-US" baseline="0" dirty="0" smtClean="0"/>
          </a:p>
          <a:p>
            <a:r>
              <a:rPr lang="en-US" baseline="0" dirty="0" smtClean="0"/>
              <a:t>Ask students:  </a:t>
            </a:r>
            <a:r>
              <a:rPr lang="en-US" dirty="0" smtClean="0"/>
              <a:t>Would you</a:t>
            </a:r>
            <a:r>
              <a:rPr lang="en-US" baseline="0" dirty="0" smtClean="0"/>
              <a:t> see this as a business opportunity and</a:t>
            </a:r>
            <a:r>
              <a:rPr lang="en-US" dirty="0" smtClean="0"/>
              <a:t> stock a lot of replacement screws and sell them - at hefty markup - each time a customer had such a failure?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&amp; B Machinery Standing</a:t>
            </a:r>
            <a:r>
              <a:rPr lang="en-US" baseline="0" dirty="0" smtClean="0"/>
              <a:t> Behind Your Product</a:t>
            </a:r>
            <a:r>
              <a:rPr lang="en-US" dirty="0" smtClean="0"/>
              <a:t>.wmv / C &amp; B Machinery Standing</a:t>
            </a:r>
            <a:r>
              <a:rPr lang="en-US" baseline="0" dirty="0" smtClean="0"/>
              <a:t> Behind Your Product</a:t>
            </a:r>
            <a:r>
              <a:rPr lang="en-US" dirty="0" smtClean="0"/>
              <a:t>.mp4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&amp; B Machinery Product</a:t>
            </a:r>
            <a:r>
              <a:rPr lang="en-US" baseline="0" dirty="0" smtClean="0"/>
              <a:t> Extension Strategy.wmv/ </a:t>
            </a:r>
            <a:r>
              <a:rPr lang="en-US" dirty="0" smtClean="0"/>
              <a:t>C &amp; B Machinery Product</a:t>
            </a:r>
            <a:r>
              <a:rPr lang="en-US" baseline="0" dirty="0" smtClean="0"/>
              <a:t> Extension Strategy.mp4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&amp; B Machinery The New</a:t>
            </a:r>
            <a:r>
              <a:rPr lang="en-US" baseline="0" dirty="0" smtClean="0"/>
              <a:t> Grinder Hood.wmv </a:t>
            </a:r>
            <a:r>
              <a:rPr lang="en-US" dirty="0" smtClean="0"/>
              <a:t>/ C &amp; B Machinery The New</a:t>
            </a:r>
            <a:r>
              <a:rPr lang="en-US" baseline="0" dirty="0" smtClean="0"/>
              <a:t> Grinder Hood</a:t>
            </a:r>
            <a:r>
              <a:rPr lang="en-US" dirty="0" smtClean="0"/>
              <a:t>.mp4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Arial" pitchFamily="-110" charset="0"/>
                <a:cs typeface="Arial" charset="0"/>
              </a:rPr>
              <a:t>Morgan, J (2002). Doctoral Thesis Dissertation - High Performance Product Development: </a:t>
            </a:r>
            <a:br>
              <a:rPr lang="en-US" sz="1200" kern="1200" dirty="0" smtClean="0">
                <a:solidFill>
                  <a:schemeClr val="tx1"/>
                </a:solidFill>
                <a:latin typeface="Arial" charset="0"/>
                <a:ea typeface="Arial" pitchFamily="-110" charset="0"/>
                <a:cs typeface="Arial" charset="0"/>
              </a:rPr>
            </a:b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Arial" pitchFamily="-110" charset="0"/>
                <a:cs typeface="Arial" charset="0"/>
              </a:rPr>
              <a:t>A Systems Approach to Lean Product Development. University of Michigan, Ann Arbor.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EA1A6-770E-4F08-986B-851BD268EA79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EF3F3B-BD71-4D9B-9A46-FB8133A9C54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FC87F0-C76C-4DA1-9EED-552AFFA2A6C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EB939A-3760-40D7-9A07-11B0D78D787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9056B6-2317-4AD3-9386-0F5C62F6D15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8FE8AA-1B51-4558-A3B1-59344D04DF4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317D88-DE3D-4BC0-9658-B023C192637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0926BC-5F79-41AA-AB9F-115D857006C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608480-21BB-4234-9A50-41F08E56343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197AB1-0BAD-4F8A-A539-267A1BD0D58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6B64E0-2660-42AC-B03B-236D7D84898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487A6C-7C28-4B6D-BA0B-B59BDC89B44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5629747-E836-4EF4-A9D8-1DF0DEE7C10E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pitchFamily="-110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pitchFamily="-110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pitchFamily="-110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pitchFamily="-110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pitchFamily="-110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pitchFamily="-110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pitchFamily="-110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pitchFamily="-110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pitchFamily="-110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pitchFamily="-110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lantenk@udmercy.edu" TargetMode="External"/><Relationship Id="rId2" Type="http://schemas.openxmlformats.org/officeDocument/2006/relationships/hyperlink" Target="mailto:weaverjm@udmercy.ed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ase%20Studies\C%20&amp;%20B%20Machinery\C%20&amp;%20B%20Machinery%20Presentation\C%20&amp;%20B%20Standing%20Behind%20Your%20Product.wmv" TargetMode="Externa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ase%20Studies\C%20&amp;%20B%20Machinery\C%20&amp;%20B%20Machinery%20Presentation\C%20&amp;%20B%20Product%20Extension%20Strategy.wmv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ase%20Studies\C%20&amp;%20B%20Machinery\C%20&amp;%20B%20Machinery%20Presentation\C%20&amp;%20B%20The%20New%20Grinder%20Hood.wmv" TargetMode="Externa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ase%20Studies\C%20&amp;%20B%20Machinery\C%20&amp;%20B%20Machinery%20Presentation\C%20&amp;%20B%20Philosophy%20of%20Entrepreneurship.wmv" TargetMode="Externa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ase%20Studies\C%20&amp;%20B%20Machinery\C%20&amp;%20B%20Machinery%20Presentation\C%20&amp;%20B%20The%20Creative%20Process.wmv" TargetMode="Externa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ase%20Studies\C%20&amp;%20B%20Machinery\C%20&amp;%20B%20Machinery%20Presentation\C&amp;B%20The%20Intrapreneurial%20Engineer.wmv" TargetMode="Externa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ase%20Studies\C%20&amp;%20B%20Machinery\C%20&amp;%20B%20Machinery%20Presentation\C%20&amp;%20B%20Intellectual%20Property.wmv" TargetMode="Externa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ase%20Studies\C%20&amp;%20B%20Machinery\C%20&amp;%20B%20Machinery%20Presentation\C&amp;B%20The%20New%20Generation%20of%20Engineers.wmv" TargetMode="Externa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ase%20Studies\C%20&amp;%20B%20Machinery\C%20&amp;%20B%20Machinery%20Presentation\YouTube%20-%20Honda%20Failure_%20The%20Secret%20to%20Success.wmv" TargetMode="External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Grinding%20wheel%20replacement%20fixture.pdf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ase%20Studies\C%20&amp;%20B%20Machinery\C%20&amp;%20B%20Machinery%20Presentation\C%20&amp;%20B%20Starting%20the%20Business.wmv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ase%20Studies\C%20&amp;%20B%20Machinery\C%20&amp;%20B%20Machinery%20Presentation\C%20&amp;%20B%20The%20Wheel%20Change%20Cart.wmv" TargetMode="Externa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>
                <a:solidFill>
                  <a:srgbClr val="FFFF00"/>
                </a:solidFill>
              </a:rPr>
              <a:t>UDM KEEN Case Study:</a:t>
            </a:r>
            <a:br>
              <a:rPr lang="en-US" sz="3200" dirty="0" smtClean="0">
                <a:solidFill>
                  <a:srgbClr val="FFFF00"/>
                </a:solidFill>
              </a:rPr>
            </a:br>
            <a:r>
              <a:rPr lang="en-US" sz="3200" dirty="0" smtClean="0">
                <a:solidFill>
                  <a:srgbClr val="FFFF00"/>
                </a:solidFill>
              </a:rPr>
              <a:t>Joe Parker</a:t>
            </a:r>
            <a:br>
              <a:rPr lang="en-US" sz="3200" dirty="0" smtClean="0">
                <a:solidFill>
                  <a:srgbClr val="FFFF00"/>
                </a:solidFill>
              </a:rPr>
            </a:br>
            <a:r>
              <a:rPr lang="en-US" sz="3200" dirty="0" smtClean="0">
                <a:solidFill>
                  <a:srgbClr val="FFFF00"/>
                </a:solidFill>
              </a:rPr>
              <a:t>C &amp; B Machinery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Jonathan Weaver and Kirstie Plantenberg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i="1" dirty="0" smtClean="0">
                <a:solidFill>
                  <a:schemeClr val="bg1"/>
                </a:solidFill>
              </a:rPr>
              <a:t>UDM Mechanical Engineering Department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i="1" dirty="0" smtClean="0">
                <a:solidFill>
                  <a:schemeClr val="bg1"/>
                </a:solidFill>
                <a:hlinkClick r:id="rId2"/>
              </a:rPr>
              <a:t>weaverjm@udmercy.edu</a:t>
            </a:r>
            <a:r>
              <a:rPr lang="en-US" sz="2000" i="1" dirty="0" smtClean="0">
                <a:solidFill>
                  <a:schemeClr val="bg1"/>
                </a:solidFill>
              </a:rPr>
              <a:t>   </a:t>
            </a:r>
            <a:r>
              <a:rPr lang="en-US" sz="2000" i="1" dirty="0" smtClean="0">
                <a:solidFill>
                  <a:schemeClr val="bg1"/>
                </a:solidFill>
                <a:hlinkClick r:id="rId3"/>
              </a:rPr>
              <a:t>plantenk@udmercy.edu</a:t>
            </a:r>
            <a:endParaRPr lang="en-US" sz="2000" i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i="1" dirty="0" smtClean="0">
                <a:solidFill>
                  <a:schemeClr val="bg1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Michael J. Vinarcik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i="1" dirty="0" smtClean="0">
                <a:solidFill>
                  <a:schemeClr val="bg1"/>
                </a:solidFill>
              </a:rPr>
              <a:t>UDM MPD Program</a:t>
            </a:r>
          </a:p>
          <a:p>
            <a:pPr eaLnBrk="1" hangingPunct="1">
              <a:lnSpc>
                <a:spcPct val="80000"/>
              </a:lnSpc>
            </a:pPr>
            <a:endParaRPr lang="en-US" sz="1800" dirty="0" smtClean="0">
              <a:solidFill>
                <a:schemeClr val="bg1"/>
              </a:solidFill>
            </a:endParaRPr>
          </a:p>
        </p:txBody>
      </p:sp>
      <p:pic>
        <p:nvPicPr>
          <p:cNvPr id="15364" name="Picture 4" descr="UDM RG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6663" y="762000"/>
            <a:ext cx="16002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Problem with the Early Grinding Wheel Change Cart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initial design of the Cart used a screw lift mechanism</a:t>
            </a:r>
          </a:p>
          <a:p>
            <a:r>
              <a:rPr lang="en-US" dirty="0" smtClean="0"/>
              <a:t>One day, Joe Parker got a call from a customer asking for a replacement screw since theirs had failed</a:t>
            </a:r>
          </a:p>
          <a:p>
            <a:r>
              <a:rPr lang="en-US" dirty="0" smtClean="0"/>
              <a:t>What would you do?</a:t>
            </a:r>
          </a:p>
          <a:p>
            <a:r>
              <a:rPr lang="en-US" dirty="0" smtClean="0"/>
              <a:t>Let's hear how Joe Parker handled this situation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Standing Behind Your Product</a:t>
            </a:r>
            <a:endParaRPr lang="en-US" dirty="0"/>
          </a:p>
        </p:txBody>
      </p:sp>
      <p:pic>
        <p:nvPicPr>
          <p:cNvPr id="6" name="C &amp; B Standing Behind Your Product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957388"/>
            <a:ext cx="6858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 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Never forget your engineering ethics!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1" y="3276600"/>
            <a:ext cx="8229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“Ethics in the business world can be a challenge - and how you handle that is a measure of who you are, and where your priorities and principles lie.”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	</a:t>
            </a:r>
            <a:r>
              <a:rPr lang="en-US" sz="2400" i="1" dirty="0" smtClean="0">
                <a:solidFill>
                  <a:schemeClr val="bg1"/>
                </a:solidFill>
              </a:rPr>
              <a:t>BSME graduate Beth Ann </a:t>
            </a:r>
            <a:r>
              <a:rPr lang="en-US" sz="2400" i="1" dirty="0" err="1" smtClean="0">
                <a:solidFill>
                  <a:schemeClr val="bg1"/>
                </a:solidFill>
              </a:rPr>
              <a:t>Dalrymple</a:t>
            </a:r>
            <a:r>
              <a:rPr lang="en-US" sz="2400" i="1" dirty="0" smtClean="0">
                <a:solidFill>
                  <a:schemeClr val="bg1"/>
                </a:solidFill>
              </a:rPr>
              <a:t> speaking 		at the UDM 2008 Commencement ceremony</a:t>
            </a:r>
            <a:endParaRPr lang="en-US" sz="24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Corporate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 goal of your business is to make money, it is unlikely that you ever will</a:t>
            </a:r>
          </a:p>
          <a:p>
            <a:r>
              <a:rPr lang="en-US" dirty="0" smtClean="0"/>
              <a:t>If the goal of your company is an endless desire to satisfy your customer, profitability will be a nice side effect of that strategy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Extension Strategy: Safety and Ergonomics Focus</a:t>
            </a:r>
            <a:endParaRPr lang="en-US" dirty="0"/>
          </a:p>
        </p:txBody>
      </p:sp>
      <p:pic>
        <p:nvPicPr>
          <p:cNvPr id="5" name="C &amp; B Product Extension Strategy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957388"/>
            <a:ext cx="6858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Grinder Hood Opportunity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</p:spPr>
        <p:txBody>
          <a:bodyPr/>
          <a:lstStyle/>
          <a:p>
            <a:r>
              <a:rPr lang="en-US" dirty="0" smtClean="0"/>
              <a:t>C &amp; B observed major ergonomic/safety issues with the "current design" of grinder hoods</a:t>
            </a:r>
          </a:p>
          <a:p>
            <a:r>
              <a:rPr lang="en-US" dirty="0" smtClean="0"/>
              <a:t>Problems included back injuries and crushed fingers/hands</a:t>
            </a:r>
          </a:p>
          <a:p>
            <a:endParaRPr lang="en-US" dirty="0"/>
          </a:p>
        </p:txBody>
      </p:sp>
      <p:pic>
        <p:nvPicPr>
          <p:cNvPr id="12" name="Content Placeholder 3" descr="IMGA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209800" y="4366418"/>
            <a:ext cx="4023078" cy="226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 &amp; B Response to Grinder Hood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 &amp; B came up with an elegantly simple and highly effective solution to the issues by changing the hood's hinge axis from horizontal to vertical</a:t>
            </a:r>
            <a:endParaRPr lang="en-US" dirty="0"/>
          </a:p>
        </p:txBody>
      </p:sp>
      <p:pic>
        <p:nvPicPr>
          <p:cNvPr id="4" name="Picture 3" descr="IMGA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3733800"/>
            <a:ext cx="518160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New Grinder Hood</a:t>
            </a:r>
            <a:endParaRPr lang="en-US" dirty="0"/>
          </a:p>
        </p:txBody>
      </p:sp>
      <p:pic>
        <p:nvPicPr>
          <p:cNvPr id="5" name="C &amp; B The New Grinder Hood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957388"/>
            <a:ext cx="6858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Inside the Grinding Chamber</a:t>
            </a:r>
            <a:endParaRPr lang="en-US" dirty="0"/>
          </a:p>
        </p:txBody>
      </p:sp>
      <p:pic>
        <p:nvPicPr>
          <p:cNvPr id="4" name="Picture 3" descr="DSC_01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295400"/>
            <a:ext cx="7718425" cy="5167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Gentchi</a:t>
            </a:r>
            <a:r>
              <a:rPr lang="en-US" dirty="0" smtClean="0"/>
              <a:t> </a:t>
            </a:r>
            <a:r>
              <a:rPr lang="en-US" dirty="0" err="1" smtClean="0"/>
              <a:t>Gembutsu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 smtClean="0"/>
              <a:t>Gentchi</a:t>
            </a:r>
            <a:r>
              <a:rPr lang="en-US" i="1" dirty="0" smtClean="0"/>
              <a:t> </a:t>
            </a:r>
            <a:r>
              <a:rPr lang="en-US" i="1" dirty="0" err="1" smtClean="0"/>
              <a:t>Gembutsu</a:t>
            </a:r>
            <a:r>
              <a:rPr lang="en-US" dirty="0" smtClean="0"/>
              <a:t>, or going to the source to see for oneself…is one of the crucial underlying principals of innovation</a:t>
            </a:r>
          </a:p>
          <a:p>
            <a:r>
              <a:rPr lang="en-US" dirty="0" smtClean="0"/>
              <a:t>Engineers must get out and see, touch, measure and analyze their product and those of their competitors</a:t>
            </a:r>
          </a:p>
          <a:p>
            <a:r>
              <a:rPr lang="en-US" dirty="0" smtClean="0"/>
              <a:t>Quality products cannot be developed unless engineers are closely to the physical product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781800" y="6248400"/>
            <a:ext cx="160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Morgan, 2002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</a:rPr>
              <a:t>Instructor Notes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This case study is intended to be integrated into an undergraduate manufacturing processes course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The technical focus of the case involves the development of a disc grinder wheel change assist cart and a safer, more ergonomic design of the grinding machine with regards to access for changing grinding wheels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Inspection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Another thing C &amp; B observed is that many manufacturing facilities set up an inspection station just downstream of the grinding operation</a:t>
            </a:r>
          </a:p>
          <a:p>
            <a:r>
              <a:rPr lang="en-US" dirty="0" smtClean="0"/>
              <a:t>This inspection station is a dedicated, costly, floor-space intensive machine</a:t>
            </a:r>
          </a:p>
          <a:p>
            <a:r>
              <a:rPr lang="en-US" dirty="0" smtClean="0"/>
              <a:t>C &amp; B could integrate inspection into their machine more cost effectively and with a smaller overall footprint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 &amp; B Grinding Machine</a:t>
            </a:r>
            <a:endParaRPr lang="en-US" dirty="0"/>
          </a:p>
        </p:txBody>
      </p:sp>
      <p:pic>
        <p:nvPicPr>
          <p:cNvPr id="8" name="Picture 7" descr="DSC_00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4251" y="1295400"/>
            <a:ext cx="7740149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 Handling Area</a:t>
            </a:r>
            <a:endParaRPr lang="en-US" dirty="0"/>
          </a:p>
        </p:txBody>
      </p:sp>
      <p:pic>
        <p:nvPicPr>
          <p:cNvPr id="6" name="Picture 5" descr="DSC_00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371600"/>
            <a:ext cx="7550150" cy="5054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Inspection Area</a:t>
            </a:r>
            <a:endParaRPr lang="en-US" dirty="0"/>
          </a:p>
        </p:txBody>
      </p:sp>
      <p:pic>
        <p:nvPicPr>
          <p:cNvPr id="4" name="Picture 3" descr="DSC_00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0335" y="1828800"/>
            <a:ext cx="6554465" cy="438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Philosophy of Entrepreneurship</a:t>
            </a:r>
            <a:endParaRPr lang="en-US" dirty="0"/>
          </a:p>
        </p:txBody>
      </p:sp>
      <p:pic>
        <p:nvPicPr>
          <p:cNvPr id="6" name="C &amp; B Philosophy of Entrepreneurship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957388"/>
            <a:ext cx="6858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Creative Process at C &amp; B</a:t>
            </a:r>
            <a:endParaRPr lang="en-US" dirty="0"/>
          </a:p>
        </p:txBody>
      </p:sp>
      <p:pic>
        <p:nvPicPr>
          <p:cNvPr id="6" name="C &amp; B The Creative Proces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957388"/>
            <a:ext cx="6858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Intrapreneurial</a:t>
            </a:r>
            <a:r>
              <a:rPr lang="en-US" dirty="0" smtClean="0"/>
              <a:t> Engineer Within C &amp; B</a:t>
            </a:r>
            <a:endParaRPr lang="en-US" dirty="0"/>
          </a:p>
        </p:txBody>
      </p:sp>
      <p:pic>
        <p:nvPicPr>
          <p:cNvPr id="5" name="C&amp;B The Intrapreneurial Engineer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957388"/>
            <a:ext cx="6858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Joe Parker's Philosophy on Intellectual Property</a:t>
            </a:r>
            <a:endParaRPr lang="en-US" dirty="0"/>
          </a:p>
        </p:txBody>
      </p:sp>
      <p:pic>
        <p:nvPicPr>
          <p:cNvPr id="6" name="C &amp; B Intellectual Property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957388"/>
            <a:ext cx="6858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New Generation of Engineers</a:t>
            </a:r>
            <a:endParaRPr lang="en-US" dirty="0"/>
          </a:p>
        </p:txBody>
      </p:sp>
      <p:pic>
        <p:nvPicPr>
          <p:cNvPr id="6" name="C&amp;B The New Generation of Engineer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957388"/>
            <a:ext cx="6858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Parts Produced on the </a:t>
            </a:r>
            <a:br>
              <a:rPr lang="en-US" dirty="0" smtClean="0"/>
            </a:br>
            <a:r>
              <a:rPr lang="en-US" dirty="0" smtClean="0"/>
              <a:t>C &amp; B Grinder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next several slides show typical parts made on a C &amp; B grinder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</a:rPr>
              <a:t>Acknowledgements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This case study was made possible through the generous support of the Kern Entrepreneurship Education Network (KEEN)</a:t>
            </a:r>
          </a:p>
          <a:p>
            <a:pPr eaLnBrk="1" hangingPunct="1"/>
            <a:r>
              <a:rPr lang="en-US" dirty="0" smtClean="0"/>
              <a:t>We are grateful to Joe Parker and the      C &amp; B Machinery team for their time and enthusiastic support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_01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0"/>
            <a:ext cx="45910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1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12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1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4800"/>
            <a:ext cx="9144000" cy="612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1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4800"/>
            <a:ext cx="9144000" cy="612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1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4800"/>
            <a:ext cx="9144000" cy="612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1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4800"/>
            <a:ext cx="9144000" cy="612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Honda On Failure</a:t>
            </a:r>
            <a:endParaRPr lang="en-US" dirty="0"/>
          </a:p>
        </p:txBody>
      </p:sp>
      <p:pic>
        <p:nvPicPr>
          <p:cNvPr id="4" name="YouTube - Honda Failure_ The Secret to Succes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2000" y="1600200"/>
            <a:ext cx="7620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</a:rPr>
              <a:t>Possible Homework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Go to the shop floor (at your school or, if possible - a real manufacturing shop floor) to observe things and discuss safety and ergonomics with anyone willing to talk to you.  Can you identify any latent needs/opportunities?</a:t>
            </a:r>
          </a:p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Write a PLC program that would </a:t>
            </a:r>
            <a:r>
              <a:rPr lang="en-US" dirty="0" smtClean="0"/>
              <a:t>operate the hood</a:t>
            </a:r>
            <a:endParaRPr lang="en-US" dirty="0" smtClean="0">
              <a:solidFill>
                <a:schemeClr val="bg1"/>
              </a:solidFill>
            </a:endParaRPr>
          </a:p>
          <a:p>
            <a:pPr eaLnBrk="1" hangingPunct="1"/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</a:rPr>
              <a:t>Possible Homework (Cont.)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Research how grinding wheels are manufactured</a:t>
            </a:r>
          </a:p>
          <a:p>
            <a:pPr eaLnBrk="1" hangingPunct="1"/>
            <a:r>
              <a:rPr lang="en-US" dirty="0" smtClean="0">
                <a:solidFill>
                  <a:schemeClr val="bg1"/>
                </a:solidFill>
                <a:hlinkClick r:id="rId3" action="ppaction://hlinkfile"/>
              </a:rPr>
              <a:t>The C &amp; B Patent</a:t>
            </a:r>
            <a:r>
              <a:rPr lang="en-US" dirty="0" smtClean="0">
                <a:solidFill>
                  <a:schemeClr val="bg1"/>
                </a:solidFill>
              </a:rPr>
              <a:t> may be used to frame an assignment for anyone emphasizing the IP aspects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</a:t>
            </a:r>
            <a:br>
              <a:rPr lang="en-US" dirty="0" smtClean="0"/>
            </a:br>
            <a:r>
              <a:rPr lang="en-US" dirty="0" smtClean="0"/>
              <a:t>Joe Parker’s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Intended to become a Detroit police officer</a:t>
            </a:r>
          </a:p>
          <a:p>
            <a:pPr eaLnBrk="1" hangingPunct="1"/>
            <a:r>
              <a:rPr lang="en-US" dirty="0" smtClean="0"/>
              <a:t>Laid off and became a general helper at a grinding facility</a:t>
            </a:r>
          </a:p>
          <a:p>
            <a:pPr eaLnBrk="1" hangingPunct="1"/>
            <a:r>
              <a:rPr lang="en-US" dirty="0" smtClean="0"/>
              <a:t>Promoted to grinding operator</a:t>
            </a:r>
          </a:p>
          <a:p>
            <a:pPr eaLnBrk="1" hangingPunct="1"/>
            <a:r>
              <a:rPr lang="en-US" dirty="0" smtClean="0"/>
              <a:t>Opened a pizzeria in Kentucky</a:t>
            </a:r>
          </a:p>
          <a:p>
            <a:pPr eaLnBrk="1" hangingPunct="1"/>
            <a:r>
              <a:rPr lang="en-US" dirty="0" smtClean="0"/>
              <a:t>Decided to return to Michigan</a:t>
            </a:r>
          </a:p>
          <a:p>
            <a:pPr eaLnBrk="1" hangingPunct="1"/>
            <a:r>
              <a:rPr lang="en-US" dirty="0" smtClean="0"/>
              <a:t>Opened a grinding repair business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FF00"/>
                </a:solidFill>
              </a:rPr>
              <a:t>Starting the Business</a:t>
            </a:r>
          </a:p>
        </p:txBody>
      </p:sp>
      <p:pic>
        <p:nvPicPr>
          <p:cNvPr id="6" name="C &amp; B Starting the Busines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957388"/>
            <a:ext cx="6858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Recognizing an Opportunity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Opportunity recognition - </a:t>
            </a:r>
            <a:r>
              <a:rPr lang="en-US" i="1" dirty="0" smtClean="0"/>
              <a:t>and</a:t>
            </a:r>
            <a:r>
              <a:rPr lang="en-US" dirty="0" smtClean="0"/>
              <a:t> doing something about it</a:t>
            </a:r>
            <a:r>
              <a:rPr lang="en-US" i="1" dirty="0" smtClean="0"/>
              <a:t> </a:t>
            </a:r>
            <a:r>
              <a:rPr lang="en-US" dirty="0" smtClean="0"/>
              <a:t>- are key traits of an entrepreneur</a:t>
            </a:r>
          </a:p>
          <a:p>
            <a:r>
              <a:rPr lang="en-US" dirty="0" smtClean="0"/>
              <a:t>Let's see an example of how Joe Parker recognized an opportunity and acted on it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Wheel Change Cart</a:t>
            </a:r>
            <a:endParaRPr lang="en-US" dirty="0"/>
          </a:p>
        </p:txBody>
      </p:sp>
      <p:pic>
        <p:nvPicPr>
          <p:cNvPr id="6" name="C &amp; B The Wheel Change Cart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957388"/>
            <a:ext cx="6858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FF00"/>
                </a:solidFill>
              </a:rPr>
              <a:t>The Wheel Change Cart</a:t>
            </a:r>
          </a:p>
        </p:txBody>
      </p:sp>
      <p:pic>
        <p:nvPicPr>
          <p:cNvPr id="27653" name="Picture 5" descr="wheel change cart sket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6238" y="1600200"/>
            <a:ext cx="5849937" cy="4567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FF00"/>
                </a:solidFill>
              </a:rPr>
              <a:t>The Wheel Change Cart</a:t>
            </a:r>
          </a:p>
        </p:txBody>
      </p:sp>
      <p:pic>
        <p:nvPicPr>
          <p:cNvPr id="4" name="Picture 3" descr="DSC_01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6599" y="1219200"/>
            <a:ext cx="7967801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3531</TotalTime>
  <Words>933</Words>
  <Application>Microsoft Office PowerPoint</Application>
  <PresentationFormat>On-screen Show (4:3)</PresentationFormat>
  <Paragraphs>107</Paragraphs>
  <Slides>38</Slides>
  <Notes>16</Notes>
  <HiddenSlides>0</HiddenSlides>
  <MMClips>11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Default Design</vt:lpstr>
      <vt:lpstr>UDM KEEN Case Study: Joe Parker C &amp; B Machinery</vt:lpstr>
      <vt:lpstr>Instructor Notes</vt:lpstr>
      <vt:lpstr>Acknowledgements</vt:lpstr>
      <vt:lpstr>Introduction to  Joe Parker’s Background</vt:lpstr>
      <vt:lpstr>Starting the Business</vt:lpstr>
      <vt:lpstr>Recognizing an Opportunity</vt:lpstr>
      <vt:lpstr>The Wheel Change Cart</vt:lpstr>
      <vt:lpstr>The Wheel Change Cart</vt:lpstr>
      <vt:lpstr>The Wheel Change Cart</vt:lpstr>
      <vt:lpstr>A Problem with the Early Grinding Wheel Change Cart</vt:lpstr>
      <vt:lpstr>Standing Behind Your Product</vt:lpstr>
      <vt:lpstr>Engineering Ethics</vt:lpstr>
      <vt:lpstr>Corporate Strategy</vt:lpstr>
      <vt:lpstr>Product Extension Strategy: Safety and Ergonomics Focus</vt:lpstr>
      <vt:lpstr>Grinder Hood Opportunity</vt:lpstr>
      <vt:lpstr>C &amp; B Response to Grinder Hood Issues</vt:lpstr>
      <vt:lpstr>The New Grinder Hood</vt:lpstr>
      <vt:lpstr>Inside the Grinding Chamber</vt:lpstr>
      <vt:lpstr>Gentchi Gembutsu</vt:lpstr>
      <vt:lpstr>Integrated Inspection</vt:lpstr>
      <vt:lpstr>C &amp; B Grinding Machine</vt:lpstr>
      <vt:lpstr>Parts Handling Area</vt:lpstr>
      <vt:lpstr>Integrated Inspection Area</vt:lpstr>
      <vt:lpstr>Philosophy of Entrepreneurship</vt:lpstr>
      <vt:lpstr>The Creative Process at C &amp; B</vt:lpstr>
      <vt:lpstr>The Intrapreneurial Engineer Within C &amp; B</vt:lpstr>
      <vt:lpstr>Joe Parker's Philosophy on Intellectual Property</vt:lpstr>
      <vt:lpstr>The New Generation of Engineers</vt:lpstr>
      <vt:lpstr>Typical Parts Produced on the  C &amp; B Grinder</vt:lpstr>
      <vt:lpstr>Slide 30</vt:lpstr>
      <vt:lpstr>Slide 31</vt:lpstr>
      <vt:lpstr>Slide 32</vt:lpstr>
      <vt:lpstr>Slide 33</vt:lpstr>
      <vt:lpstr>Slide 34</vt:lpstr>
      <vt:lpstr>Slide 35</vt:lpstr>
      <vt:lpstr>Honda On Failure</vt:lpstr>
      <vt:lpstr>Possible Homework</vt:lpstr>
      <vt:lpstr>Possible Homework (Cont.)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Wave Dispersion Technologies</dc:title>
  <dc:creator>Arun</dc:creator>
  <cp:lastModifiedBy>Michael</cp:lastModifiedBy>
  <cp:revision>207</cp:revision>
  <dcterms:created xsi:type="dcterms:W3CDTF">2009-04-19T16:08:31Z</dcterms:created>
  <dcterms:modified xsi:type="dcterms:W3CDTF">2009-11-03T01:51:09Z</dcterms:modified>
</cp:coreProperties>
</file>